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0"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1"/>
    <p:restoredTop sz="94658"/>
  </p:normalViewPr>
  <p:slideViewPr>
    <p:cSldViewPr snapToGrid="0" snapToObjects="1">
      <p:cViewPr varScale="1">
        <p:scale>
          <a:sx n="107" d="100"/>
          <a:sy n="107" d="100"/>
        </p:scale>
        <p:origin x="190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00C6262-1FFA-BB4D-8EE8-694DBF3EA1D7}"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256702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00C6262-1FFA-BB4D-8EE8-694DBF3EA1D7}"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315175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00C6262-1FFA-BB4D-8EE8-694DBF3EA1D7}"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153042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00C6262-1FFA-BB4D-8EE8-694DBF3EA1D7}"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1673981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00C6262-1FFA-BB4D-8EE8-694DBF3EA1D7}"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69120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00C6262-1FFA-BB4D-8EE8-694DBF3EA1D7}"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366149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00C6262-1FFA-BB4D-8EE8-694DBF3EA1D7}"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63049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00C6262-1FFA-BB4D-8EE8-694DBF3EA1D7}"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3376274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C6262-1FFA-BB4D-8EE8-694DBF3EA1D7}"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8636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00C6262-1FFA-BB4D-8EE8-694DBF3EA1D7}"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116234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00C6262-1FFA-BB4D-8EE8-694DBF3EA1D7}"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393B2-4CCF-D748-9DD4-B372A1D92D81}" type="slidenum">
              <a:rPr lang="en-US" smtClean="0"/>
              <a:t>‹#›</a:t>
            </a:fld>
            <a:endParaRPr lang="en-US"/>
          </a:p>
        </p:txBody>
      </p:sp>
    </p:spTree>
    <p:extLst>
      <p:ext uri="{BB962C8B-B14F-4D97-AF65-F5344CB8AC3E}">
        <p14:creationId xmlns:p14="http://schemas.microsoft.com/office/powerpoint/2010/main" val="410983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C6262-1FFA-BB4D-8EE8-694DBF3EA1D7}" type="datetimeFigureOut">
              <a:rPr lang="en-US" smtClean="0"/>
              <a:t>3/9/2023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393B2-4CCF-D748-9DD4-B372A1D92D81}" type="slidenum">
              <a:rPr lang="en-US" smtClean="0"/>
              <a:t>‹#›</a:t>
            </a:fld>
            <a:endParaRPr lang="en-US"/>
          </a:p>
        </p:txBody>
      </p:sp>
    </p:spTree>
    <p:extLst>
      <p:ext uri="{BB962C8B-B14F-4D97-AF65-F5344CB8AC3E}">
        <p14:creationId xmlns:p14="http://schemas.microsoft.com/office/powerpoint/2010/main" val="1546212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ontythecat98@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goo.gl/maps/ukcy5GKsYEtRbNae7"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facebook.com/groups/BarrowCW/" TargetMode="External"/><Relationship Id="rId5" Type="http://schemas.openxmlformats.org/officeDocument/2006/relationships/hyperlink" Target="https://instagram.com/barrow_central_wheelers_cc?igshid=YmMyMTA2M2Y=" TargetMode="External"/><Relationship Id="rId10" Type="http://schemas.openxmlformats.org/officeDocument/2006/relationships/hyperlink" Target="https://goo.gl/maps/FPUR54u3NRFPtSPRA" TargetMode="External"/><Relationship Id="rId4" Type="http://schemas.openxmlformats.org/officeDocument/2006/relationships/hyperlink" Target="https://goo.gl/maps/oXZUSqHedFbJy4Zk8" TargetMode="Externa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mailto:montythecat98@gmail.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A733D7A3-A216-1741-A8D7-0C4BFF65E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44" y="115613"/>
            <a:ext cx="2581839" cy="1264961"/>
          </a:xfrm>
          <a:prstGeom prst="rect">
            <a:avLst/>
          </a:prstGeom>
        </p:spPr>
      </p:pic>
      <p:sp>
        <p:nvSpPr>
          <p:cNvPr id="2" name="Rectangle 1">
            <a:extLst>
              <a:ext uri="{FF2B5EF4-FFF2-40B4-BE49-F238E27FC236}">
                <a16:creationId xmlns:a16="http://schemas.microsoft.com/office/drawing/2014/main" id="{C0303A46-6462-BB75-108A-D6257E6660B2}"/>
              </a:ext>
            </a:extLst>
          </p:cNvPr>
          <p:cNvSpPr/>
          <p:nvPr/>
        </p:nvSpPr>
        <p:spPr>
          <a:xfrm>
            <a:off x="493986" y="1499987"/>
            <a:ext cx="8229600" cy="1600438"/>
          </a:xfrm>
          <a:prstGeom prst="rect">
            <a:avLst/>
          </a:prstGeom>
        </p:spPr>
        <p:txBody>
          <a:bodyPr wrap="square">
            <a:spAutoFit/>
          </a:bodyPr>
          <a:lstStyle/>
          <a:p>
            <a:r>
              <a:rPr lang="en-GB" sz="1400" dirty="0">
                <a:ea typeface="Times New Roman" panose="02020603050405020304" pitchFamily="18" charset="0"/>
              </a:rPr>
              <a:t>Open 20.4 mile SPOCO Time Trial</a:t>
            </a:r>
            <a:br>
              <a:rPr lang="en-GB" sz="1400" dirty="0">
                <a:ea typeface="Times New Roman" panose="02020603050405020304" pitchFamily="18" charset="0"/>
              </a:rPr>
            </a:br>
            <a:r>
              <a:rPr lang="en-GB" sz="1400" dirty="0">
                <a:ea typeface="Times New Roman" panose="02020603050405020304" pitchFamily="18" charset="0"/>
              </a:rPr>
              <a:t>Sunday 19</a:t>
            </a:r>
            <a:r>
              <a:rPr lang="en-GB" sz="1400" baseline="30000" dirty="0">
                <a:ea typeface="Times New Roman" panose="02020603050405020304" pitchFamily="18" charset="0"/>
              </a:rPr>
              <a:t>th</a:t>
            </a:r>
            <a:r>
              <a:rPr lang="en-GB" sz="1400" dirty="0">
                <a:ea typeface="Times New Roman" panose="02020603050405020304" pitchFamily="18" charset="0"/>
              </a:rPr>
              <a:t> March 2023</a:t>
            </a:r>
            <a:br>
              <a:rPr lang="en-GB" sz="1400" dirty="0">
                <a:ea typeface="Times New Roman" panose="02020603050405020304" pitchFamily="18" charset="0"/>
              </a:rPr>
            </a:br>
            <a:r>
              <a:rPr lang="en-GB" sz="1400" dirty="0">
                <a:ea typeface="Times New Roman" panose="02020603050405020304" pitchFamily="18" charset="0"/>
              </a:rPr>
              <a:t>Event Start Time: 10:00am, with first rider off at 10:01am.</a:t>
            </a:r>
            <a:br>
              <a:rPr lang="en-GB" sz="1400" dirty="0">
                <a:ea typeface="Times New Roman" panose="02020603050405020304" pitchFamily="18" charset="0"/>
              </a:rPr>
            </a:br>
            <a:r>
              <a:rPr lang="en-GB" sz="1400" dirty="0">
                <a:ea typeface="Times New Roman" panose="02020603050405020304" pitchFamily="18" charset="0"/>
              </a:rPr>
              <a:t>Promoted for and on behalf of Cycling Time Trials under their Rules and Regulations. </a:t>
            </a:r>
          </a:p>
          <a:p>
            <a:r>
              <a:rPr lang="en-GB" sz="1400" dirty="0">
                <a:ea typeface="Times New Roman" panose="02020603050405020304" pitchFamily="18" charset="0"/>
              </a:rPr>
              <a:t>Timekeepers:</a:t>
            </a:r>
            <a:br>
              <a:rPr lang="en-GB" sz="1400" dirty="0">
                <a:ea typeface="Times New Roman" panose="02020603050405020304" pitchFamily="18" charset="0"/>
              </a:rPr>
            </a:br>
            <a:r>
              <a:rPr lang="en-GB" sz="1400" dirty="0">
                <a:ea typeface="Times New Roman" panose="02020603050405020304" pitchFamily="18" charset="0"/>
              </a:rPr>
              <a:t>Primary Time Keeper: Mrs Tracy Moore. Assistant Time Keepers: Mr Peter McClure &amp; Mr Andrew Sawyer.</a:t>
            </a:r>
            <a:br>
              <a:rPr lang="en-GB" sz="1400" dirty="0">
                <a:ea typeface="Times New Roman" panose="02020603050405020304" pitchFamily="18" charset="0"/>
              </a:rPr>
            </a:br>
            <a:r>
              <a:rPr lang="en-GB" sz="1400" dirty="0">
                <a:ea typeface="Times New Roman" panose="02020603050405020304" pitchFamily="18" charset="0"/>
              </a:rPr>
              <a:t>Event Secretary: James Hodgson: </a:t>
            </a:r>
            <a:r>
              <a:rPr lang="en-GB" sz="1400" dirty="0">
                <a:ea typeface="Times New Roman" panose="02020603050405020304" pitchFamily="18" charset="0"/>
                <a:hlinkClick r:id="rId3"/>
              </a:rPr>
              <a:t>montythecat98@gmail.com</a:t>
            </a:r>
            <a:r>
              <a:rPr lang="en-GB" sz="1400" dirty="0">
                <a:ea typeface="Times New Roman" panose="02020603050405020304" pitchFamily="18" charset="0"/>
              </a:rPr>
              <a:t>  or 07967640020</a:t>
            </a:r>
          </a:p>
        </p:txBody>
      </p:sp>
      <p:sp>
        <p:nvSpPr>
          <p:cNvPr id="3" name="Rectangle 2">
            <a:extLst>
              <a:ext uri="{FF2B5EF4-FFF2-40B4-BE49-F238E27FC236}">
                <a16:creationId xmlns:a16="http://schemas.microsoft.com/office/drawing/2014/main" id="{360C9516-CD75-D94B-06DD-04FB87772E97}"/>
              </a:ext>
            </a:extLst>
          </p:cNvPr>
          <p:cNvSpPr/>
          <p:nvPr/>
        </p:nvSpPr>
        <p:spPr>
          <a:xfrm>
            <a:off x="3526221" y="424927"/>
            <a:ext cx="4572000" cy="307777"/>
          </a:xfrm>
          <a:prstGeom prst="rect">
            <a:avLst/>
          </a:prstGeom>
        </p:spPr>
        <p:txBody>
          <a:bodyPr>
            <a:spAutoFit/>
          </a:bodyPr>
          <a:lstStyle/>
          <a:p>
            <a:pPr algn="ctr"/>
            <a:r>
              <a:rPr lang="en-GB" sz="1400" b="1" dirty="0">
                <a:ea typeface="Times New Roman" panose="02020603050405020304" pitchFamily="18" charset="0"/>
              </a:rPr>
              <a:t>BARROW CENTRAL WHEELERS (NLTTA SPOCO</a:t>
            </a:r>
            <a:r>
              <a:rPr lang="en-GB" sz="1400" dirty="0">
                <a:ea typeface="Times New Roman" panose="02020603050405020304" pitchFamily="18" charset="0"/>
              </a:rPr>
              <a:t>) </a:t>
            </a:r>
            <a:endParaRPr lang="en-GB" sz="1400" dirty="0">
              <a:effectLst/>
              <a:ea typeface="Times New Roman" panose="02020603050405020304" pitchFamily="18" charset="0"/>
            </a:endParaRPr>
          </a:p>
        </p:txBody>
      </p:sp>
      <p:sp>
        <p:nvSpPr>
          <p:cNvPr id="6" name="Rectangle 5">
            <a:extLst>
              <a:ext uri="{FF2B5EF4-FFF2-40B4-BE49-F238E27FC236}">
                <a16:creationId xmlns:a16="http://schemas.microsoft.com/office/drawing/2014/main" id="{BE919A79-3A14-1C28-9680-4EB549CB0330}"/>
              </a:ext>
            </a:extLst>
          </p:cNvPr>
          <p:cNvSpPr/>
          <p:nvPr/>
        </p:nvSpPr>
        <p:spPr>
          <a:xfrm>
            <a:off x="493986" y="3175210"/>
            <a:ext cx="8073127" cy="1384995"/>
          </a:xfrm>
          <a:prstGeom prst="rect">
            <a:avLst/>
          </a:prstGeom>
        </p:spPr>
        <p:txBody>
          <a:bodyPr wrap="square">
            <a:spAutoFit/>
          </a:bodyPr>
          <a:lstStyle/>
          <a:p>
            <a:r>
              <a:rPr lang="en-GB" sz="1400" dirty="0">
                <a:ea typeface="Times New Roman" panose="02020603050405020304" pitchFamily="18" charset="0"/>
              </a:rPr>
              <a:t>Event Headquarters, Parking is available around the village in designate parking bays. PLEASE PARK RESPONSIBLY. Public toilets are located just off Broughton Square. The Square Café and The Manor Arms are located on The Square and provide a hearty selection of food and drinks.</a:t>
            </a:r>
          </a:p>
          <a:p>
            <a:br>
              <a:rPr lang="en-GB" sz="1400" dirty="0">
                <a:solidFill>
                  <a:srgbClr val="FF0000"/>
                </a:solidFill>
                <a:ea typeface="Times New Roman" panose="02020603050405020304" pitchFamily="18" charset="0"/>
              </a:rPr>
            </a:br>
            <a:r>
              <a:rPr lang="en-GB" sz="1400" dirty="0">
                <a:ea typeface="Times New Roman" panose="02020603050405020304" pitchFamily="18" charset="0"/>
              </a:rPr>
              <a:t>HQ is open from 09:15am and is located in Broughton Square, The Obelisk (or the bus shelter, if raining). Road reference C5009, postcode: LA20 6JA.</a:t>
            </a:r>
            <a:endParaRPr lang="en-GB" sz="1400" dirty="0">
              <a:latin typeface="SinhalaSangamMN" pitchFamily="2" charset="0"/>
              <a:ea typeface="Times New Roman" panose="02020603050405020304" pitchFamily="18" charset="0"/>
            </a:endParaRPr>
          </a:p>
        </p:txBody>
      </p:sp>
      <p:sp>
        <p:nvSpPr>
          <p:cNvPr id="25" name="Rectangle 7">
            <a:extLst>
              <a:ext uri="{FF2B5EF4-FFF2-40B4-BE49-F238E27FC236}">
                <a16:creationId xmlns:a16="http://schemas.microsoft.com/office/drawing/2014/main" id="{C313960B-BD7B-4F21-DE4B-CDB7FAFC5EC6}"/>
              </a:ext>
            </a:extLst>
          </p:cNvPr>
          <p:cNvSpPr>
            <a:spLocks noChangeArrowheads="1"/>
          </p:cNvSpPr>
          <p:nvPr/>
        </p:nvSpPr>
        <p:spPr bwMode="auto">
          <a:xfrm>
            <a:off x="493986" y="4585556"/>
            <a:ext cx="859549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chemeClr val="tx1"/>
                </a:solidFill>
                <a:effectLst/>
              </a:rPr>
              <a:t>The following local CTT regulations apply;</a:t>
            </a:r>
            <a:br>
              <a:rPr kumimoji="0" lang="en-US" altLang="en-US" sz="1400" i="0" u="none" strike="noStrike" cap="none" normalizeH="0" baseline="0" dirty="0">
                <a:ln>
                  <a:noFill/>
                </a:ln>
                <a:solidFill>
                  <a:schemeClr val="tx1"/>
                </a:solidFill>
                <a:effectLst/>
              </a:rPr>
            </a:br>
            <a:r>
              <a:rPr kumimoji="0" lang="en-US" altLang="en-US" sz="1400" i="0" u="none" strike="noStrike" cap="none" normalizeH="0" baseline="0" dirty="0">
                <a:ln>
                  <a:noFill/>
                </a:ln>
                <a:solidFill>
                  <a:schemeClr val="tx1"/>
                </a:solidFill>
                <a:effectLst/>
              </a:rPr>
              <a:t>In all events, competitors prior to starting are not permitted to ride past the finishing timekeeper during the duration of the event.</a:t>
            </a:r>
            <a:br>
              <a:rPr kumimoji="0" lang="en-US" altLang="en-US" sz="1400" i="0" u="none" strike="noStrike" cap="none" normalizeH="0" baseline="0" dirty="0">
                <a:ln>
                  <a:noFill/>
                </a:ln>
                <a:solidFill>
                  <a:schemeClr val="tx1"/>
                </a:solidFill>
                <a:effectLst/>
              </a:rPr>
            </a:br>
            <a:r>
              <a:rPr kumimoji="0" lang="en-US" altLang="en-US" sz="1400" i="0" u="none" strike="noStrike" cap="none" normalizeH="0" baseline="0" dirty="0">
                <a:ln>
                  <a:noFill/>
                </a:ln>
                <a:solidFill>
                  <a:schemeClr val="tx1"/>
                </a:solidFill>
                <a:effectLst/>
              </a:rPr>
              <a:t>Riders must not ride with their head down.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chemeClr val="tx1"/>
                </a:solidFill>
                <a:effectLst/>
              </a:rPr>
              <a:t>Updates of note to CTT regulations – riders expected to familiarize themselves with these.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chemeClr val="tx1"/>
                </a:solidFill>
                <a:effectLst/>
              </a:rPr>
              <a:t>                                                                                                                                                                                               </a:t>
            </a:r>
          </a:p>
          <a:p>
            <a:pPr lvl="0" defTabSz="914400" eaLnBrk="0" fontAlgn="base" hangingPunct="0">
              <a:spcBef>
                <a:spcPct val="0"/>
              </a:spcBef>
              <a:spcAft>
                <a:spcPct val="0"/>
              </a:spcAft>
            </a:pPr>
            <a:r>
              <a:rPr lang="en-GB" sz="1400" b="1" dirty="0"/>
              <a:t>1. ALL riders must use working front and rear lights attached to their machine. [Regulation 14(j)].</a:t>
            </a:r>
            <a:br>
              <a:rPr lang="en-GB" sz="1400" b="1" dirty="0"/>
            </a:br>
            <a:r>
              <a:rPr lang="en-GB" sz="1400" b="1" dirty="0"/>
              <a:t>2. ALL riders now must wear a helmet. (Previously this requirement was only mandatory for under 18s). [Regulation 15].</a:t>
            </a:r>
            <a:endParaRPr kumimoji="0" lang="en-US" altLang="en-US" sz="1400" b="1" i="0" u="none" strike="noStrike" cap="none" normalizeH="0" baseline="0" dirty="0">
              <a:ln>
                <a:noFill/>
              </a:ln>
              <a:solidFill>
                <a:schemeClr val="tx1"/>
              </a:solidFill>
              <a:effectLst/>
            </a:endParaRPr>
          </a:p>
        </p:txBody>
      </p:sp>
      <p:pic>
        <p:nvPicPr>
          <p:cNvPr id="1032" name="Picture 8" descr="page1image23353152">
            <a:extLst>
              <a:ext uri="{FF2B5EF4-FFF2-40B4-BE49-F238E27FC236}">
                <a16:creationId xmlns:a16="http://schemas.microsoft.com/office/drawing/2014/main" id="{08672FF5-8CB5-7856-87A3-E211C7014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414" y="5270535"/>
            <a:ext cx="5194300" cy="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age1image23354112">
            <a:extLst>
              <a:ext uri="{FF2B5EF4-FFF2-40B4-BE49-F238E27FC236}">
                <a16:creationId xmlns:a16="http://schemas.microsoft.com/office/drawing/2014/main" id="{512EEBCF-2EB2-39E7-97EB-9B5655F6D1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8086" y="5270535"/>
            <a:ext cx="1828800" cy="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age1image23351424">
            <a:extLst>
              <a:ext uri="{FF2B5EF4-FFF2-40B4-BE49-F238E27FC236}">
                <a16:creationId xmlns:a16="http://schemas.microsoft.com/office/drawing/2014/main" id="{9B6E952F-47A2-7F44-5792-943410B3FC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0086" y="5270535"/>
            <a:ext cx="2717800" cy="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38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C0584F-A9A5-0A44-9BF3-29DB449734FB}"/>
              </a:ext>
            </a:extLst>
          </p:cNvPr>
          <p:cNvSpPr/>
          <p:nvPr/>
        </p:nvSpPr>
        <p:spPr>
          <a:xfrm>
            <a:off x="2740136" y="72326"/>
            <a:ext cx="6403864" cy="2444580"/>
          </a:xfrm>
          <a:prstGeom prst="rect">
            <a:avLst/>
          </a:prstGeom>
        </p:spPr>
        <p:txBody>
          <a:bodyPr wrap="square">
            <a:spAutoFit/>
          </a:bodyPr>
          <a:lstStyle/>
          <a:p>
            <a:pPr algn="ctr">
              <a:lnSpc>
                <a:spcPct val="115000"/>
              </a:lnSpc>
              <a:spcAft>
                <a:spcPts val="1000"/>
              </a:spcAft>
            </a:pPr>
            <a:r>
              <a:rPr lang="en-GB" sz="1400" b="1" dirty="0">
                <a:ea typeface="Calibri" panose="020F0502020204030204" pitchFamily="34" charset="0"/>
                <a:cs typeface="Times New Roman" panose="02020603050405020304" pitchFamily="18" charset="0"/>
              </a:rPr>
              <a:t>L201R Broughton Circuit Course Description:</a:t>
            </a:r>
          </a:p>
          <a:p>
            <a:pPr algn="ctr">
              <a:lnSpc>
                <a:spcPct val="115000"/>
              </a:lnSpc>
              <a:spcAft>
                <a:spcPts val="1000"/>
              </a:spcAft>
            </a:pPr>
            <a:r>
              <a:rPr lang="en-GB" sz="1000" b="1" dirty="0">
                <a:ea typeface="Calibri" panose="020F0502020204030204" pitchFamily="34" charset="0"/>
                <a:cs typeface="Times New Roman" panose="02020603050405020304" pitchFamily="18" charset="0"/>
              </a:rPr>
              <a:t>Start on southbound side of Foxfield Road, Broughton-in-Furness, opposite doorway in gable of stone barn, 100 yards from the A595.  Proceed south to junction with A595 (0.1m). Turn left and continue on this road via Foxfield and Wreaks causeway towards Barrow-in-Furness, climbing Grizebeck hill (summit 5.6m) (care on fast descent). At Lowick Green turn sharp left (8m) (care) onto A5092 and follow this through </a:t>
            </a:r>
            <a:r>
              <a:rPr lang="en-GB" sz="1000" b="1" dirty="0" err="1">
                <a:ea typeface="Calibri" panose="020F0502020204030204" pitchFamily="34" charset="0"/>
                <a:cs typeface="Times New Roman" panose="02020603050405020304" pitchFamily="18" charset="0"/>
              </a:rPr>
              <a:t>Wateryeat</a:t>
            </a:r>
            <a:r>
              <a:rPr lang="en-GB" sz="1000" b="1" dirty="0">
                <a:ea typeface="Calibri" panose="020F0502020204030204" pitchFamily="34" charset="0"/>
                <a:cs typeface="Times New Roman" panose="02020603050405020304" pitchFamily="18" charset="0"/>
              </a:rPr>
              <a:t> and </a:t>
            </a:r>
            <a:r>
              <a:rPr lang="en-GB" sz="1000" b="1" dirty="0" err="1">
                <a:ea typeface="Calibri" panose="020F0502020204030204" pitchFamily="34" charset="0"/>
                <a:cs typeface="Times New Roman" panose="02020603050405020304" pitchFamily="18" charset="0"/>
              </a:rPr>
              <a:t>Beckstones</a:t>
            </a:r>
            <a:r>
              <a:rPr lang="en-GB" sz="1000" b="1" dirty="0">
                <a:ea typeface="Calibri" panose="020F0502020204030204" pitchFamily="34" charset="0"/>
                <a:cs typeface="Times New Roman" panose="02020603050405020304" pitchFamily="18" charset="0"/>
              </a:rPr>
              <a:t> to ‘T’ junction at Torver (14.08m). Turn left at junction onto A593 and continue towards Broughton in Furness (keep left on New street C5009 where A595 branches right (20.20m)) to finish at start of low dry stone wall on left side of road approximately 100 yards from bend in road and 150 yards from Broughton sign (20.38m).</a:t>
            </a:r>
          </a:p>
          <a:p>
            <a:pPr algn="ctr">
              <a:lnSpc>
                <a:spcPct val="115000"/>
              </a:lnSpc>
              <a:spcAft>
                <a:spcPts val="1000"/>
              </a:spcAft>
            </a:pPr>
            <a:endParaRPr lang="en-GB" sz="1400" b="1" dirty="0">
              <a:ea typeface="Calibri" panose="020F0502020204030204" pitchFamily="34" charset="0"/>
              <a:cs typeface="Times New Roman" panose="02020603050405020304" pitchFamily="18" charset="0"/>
            </a:endParaRPr>
          </a:p>
          <a:p>
            <a:pPr algn="ctr">
              <a:lnSpc>
                <a:spcPct val="115000"/>
              </a:lnSpc>
              <a:spcAft>
                <a:spcPts val="1000"/>
              </a:spcAft>
            </a:pPr>
            <a:endParaRPr lang="en-GB" sz="1400" dirty="0">
              <a:ea typeface="Calibri" panose="020F0502020204030204" pitchFamily="34" charset="0"/>
              <a:cs typeface="Times New Roman" panose="02020603050405020304" pitchFamily="18" charset="0"/>
            </a:endParaRPr>
          </a:p>
        </p:txBody>
      </p:sp>
      <p:pic>
        <p:nvPicPr>
          <p:cNvPr id="8" name="Picture 5">
            <a:extLst>
              <a:ext uri="{FF2B5EF4-FFF2-40B4-BE49-F238E27FC236}">
                <a16:creationId xmlns:a16="http://schemas.microsoft.com/office/drawing/2014/main" id="{A733D7A3-A216-1741-A8D7-0C4BFF65E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44" y="72326"/>
            <a:ext cx="2581839" cy="1264961"/>
          </a:xfrm>
          <a:prstGeom prst="rect">
            <a:avLst/>
          </a:prstGeom>
        </p:spPr>
      </p:pic>
      <p:sp>
        <p:nvSpPr>
          <p:cNvPr id="51" name="TextBox 50">
            <a:extLst>
              <a:ext uri="{FF2B5EF4-FFF2-40B4-BE49-F238E27FC236}">
                <a16:creationId xmlns:a16="http://schemas.microsoft.com/office/drawing/2014/main" id="{BC0F31A8-3A48-8CE0-2562-8C9B29180C1C}"/>
              </a:ext>
            </a:extLst>
          </p:cNvPr>
          <p:cNvSpPr txBox="1"/>
          <p:nvPr/>
        </p:nvSpPr>
        <p:spPr>
          <a:xfrm>
            <a:off x="7598192" y="2108761"/>
            <a:ext cx="1036657" cy="707886"/>
          </a:xfrm>
          <a:prstGeom prst="rect">
            <a:avLst/>
          </a:prstGeom>
          <a:solidFill>
            <a:schemeClr val="bg1"/>
          </a:solidFill>
          <a:ln>
            <a:solidFill>
              <a:schemeClr val="accent1"/>
            </a:solidFill>
          </a:ln>
        </p:spPr>
        <p:txBody>
          <a:bodyPr wrap="square" rtlCol="0">
            <a:spAutoFit/>
          </a:bodyPr>
          <a:lstStyle/>
          <a:p>
            <a:pPr algn="ctr"/>
            <a:r>
              <a:rPr lang="en-US" sz="1000" dirty="0"/>
              <a:t>Start:</a:t>
            </a:r>
          </a:p>
          <a:p>
            <a:pPr algn="ctr"/>
            <a:r>
              <a:rPr lang="en-US" sz="1000" dirty="0">
                <a:hlinkClick r:id="rId3"/>
              </a:rPr>
              <a:t>https://goo.gl/maps/ukcy5GKsYEtRbNae7</a:t>
            </a:r>
            <a:r>
              <a:rPr lang="en-US" sz="1000" dirty="0"/>
              <a:t> </a:t>
            </a:r>
          </a:p>
        </p:txBody>
      </p:sp>
      <p:sp>
        <p:nvSpPr>
          <p:cNvPr id="52" name="TextBox 51">
            <a:extLst>
              <a:ext uri="{FF2B5EF4-FFF2-40B4-BE49-F238E27FC236}">
                <a16:creationId xmlns:a16="http://schemas.microsoft.com/office/drawing/2014/main" id="{5D4B1071-6188-AB6F-F080-36F660798392}"/>
              </a:ext>
            </a:extLst>
          </p:cNvPr>
          <p:cNvSpPr txBox="1"/>
          <p:nvPr/>
        </p:nvSpPr>
        <p:spPr>
          <a:xfrm>
            <a:off x="7598192" y="5165119"/>
            <a:ext cx="1036657" cy="707886"/>
          </a:xfrm>
          <a:prstGeom prst="rect">
            <a:avLst/>
          </a:prstGeom>
          <a:solidFill>
            <a:schemeClr val="bg1"/>
          </a:solidFill>
          <a:ln>
            <a:solidFill>
              <a:schemeClr val="accent1"/>
            </a:solidFill>
          </a:ln>
        </p:spPr>
        <p:txBody>
          <a:bodyPr wrap="square" rtlCol="0">
            <a:spAutoFit/>
          </a:bodyPr>
          <a:lstStyle/>
          <a:p>
            <a:pPr algn="ctr"/>
            <a:r>
              <a:rPr lang="en-US" sz="1000" dirty="0"/>
              <a:t>Finish</a:t>
            </a:r>
          </a:p>
          <a:p>
            <a:pPr algn="ctr"/>
            <a:r>
              <a:rPr lang="en-US" sz="1000" dirty="0">
                <a:hlinkClick r:id="rId4"/>
              </a:rPr>
              <a:t>https://goo.gl/maps/oXZUSqHedFbJy4Zk8</a:t>
            </a:r>
            <a:r>
              <a:rPr lang="en-US" sz="1000" dirty="0"/>
              <a:t> </a:t>
            </a:r>
          </a:p>
        </p:txBody>
      </p:sp>
      <p:cxnSp>
        <p:nvCxnSpPr>
          <p:cNvPr id="44" name="Straight Arrow Connector 43">
            <a:extLst>
              <a:ext uri="{FF2B5EF4-FFF2-40B4-BE49-F238E27FC236}">
                <a16:creationId xmlns:a16="http://schemas.microsoft.com/office/drawing/2014/main" id="{4044D563-B961-D080-B346-D543434D6DA0}"/>
              </a:ext>
            </a:extLst>
          </p:cNvPr>
          <p:cNvCxnSpPr>
            <a:cxnSpLocks/>
            <a:stCxn id="52" idx="1"/>
          </p:cNvCxnSpPr>
          <p:nvPr/>
        </p:nvCxnSpPr>
        <p:spPr>
          <a:xfrm flipH="1">
            <a:off x="6929118" y="5519062"/>
            <a:ext cx="6690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A451BBF-E090-7611-E969-58170DB4B053}"/>
              </a:ext>
            </a:extLst>
          </p:cNvPr>
          <p:cNvCxnSpPr>
            <a:cxnSpLocks/>
            <a:stCxn id="51" idx="1"/>
          </p:cNvCxnSpPr>
          <p:nvPr/>
        </p:nvCxnSpPr>
        <p:spPr>
          <a:xfrm flipH="1">
            <a:off x="6929118" y="2462704"/>
            <a:ext cx="6690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199C7B1-6D5A-9B96-A220-F10E3F13FFCF}"/>
              </a:ext>
            </a:extLst>
          </p:cNvPr>
          <p:cNvSpPr txBox="1"/>
          <p:nvPr/>
        </p:nvSpPr>
        <p:spPr>
          <a:xfrm>
            <a:off x="444884" y="1447472"/>
            <a:ext cx="2164934" cy="523220"/>
          </a:xfrm>
          <a:prstGeom prst="rect">
            <a:avLst/>
          </a:prstGeom>
          <a:solidFill>
            <a:schemeClr val="bg1"/>
          </a:solidFill>
          <a:ln>
            <a:solidFill>
              <a:schemeClr val="accent1"/>
            </a:solidFill>
          </a:ln>
        </p:spPr>
        <p:txBody>
          <a:bodyPr wrap="square" rtlCol="0">
            <a:spAutoFit/>
          </a:bodyPr>
          <a:lstStyle/>
          <a:p>
            <a:pPr algn="ctr"/>
            <a:r>
              <a:rPr lang="en-GB" sz="1400" b="1" dirty="0"/>
              <a:t>Club Instagram page: </a:t>
            </a:r>
            <a:r>
              <a:rPr lang="en-GB" sz="1400" b="1" dirty="0">
                <a:hlinkClick r:id="rId5"/>
              </a:rPr>
              <a:t>HERE</a:t>
            </a:r>
            <a:endParaRPr lang="en-GB" sz="1400" b="1" dirty="0"/>
          </a:p>
          <a:p>
            <a:pPr algn="ctr"/>
            <a:r>
              <a:rPr lang="en-GB" sz="1400" b="1" dirty="0"/>
              <a:t>Club Facebook page: </a:t>
            </a:r>
            <a:r>
              <a:rPr lang="en-GB" sz="1400" b="1" dirty="0">
                <a:hlinkClick r:id="rId6"/>
              </a:rPr>
              <a:t>HERE</a:t>
            </a:r>
            <a:endParaRPr lang="en-US" sz="1400" b="1" dirty="0"/>
          </a:p>
        </p:txBody>
      </p:sp>
      <p:pic>
        <p:nvPicPr>
          <p:cNvPr id="7" name="Picture 6">
            <a:extLst>
              <a:ext uri="{FF2B5EF4-FFF2-40B4-BE49-F238E27FC236}">
                <a16:creationId xmlns:a16="http://schemas.microsoft.com/office/drawing/2014/main" id="{ACF1766F-A3E6-4D61-660A-C14B65F3F56C}"/>
              </a:ext>
            </a:extLst>
          </p:cNvPr>
          <p:cNvPicPr>
            <a:picLocks noChangeAspect="1"/>
          </p:cNvPicPr>
          <p:nvPr/>
        </p:nvPicPr>
        <p:blipFill rotWithShape="1">
          <a:blip r:embed="rId7"/>
          <a:srcRect l="48137" t="21647" r="35392" b="48701"/>
          <a:stretch/>
        </p:blipFill>
        <p:spPr>
          <a:xfrm>
            <a:off x="329245" y="2122221"/>
            <a:ext cx="4207337" cy="4260650"/>
          </a:xfrm>
          <a:prstGeom prst="rect">
            <a:avLst/>
          </a:prstGeom>
        </p:spPr>
      </p:pic>
      <p:pic>
        <p:nvPicPr>
          <p:cNvPr id="12" name="Picture 11">
            <a:extLst>
              <a:ext uri="{FF2B5EF4-FFF2-40B4-BE49-F238E27FC236}">
                <a16:creationId xmlns:a16="http://schemas.microsoft.com/office/drawing/2014/main" id="{F52E14C1-783C-ACAB-9C2D-C030DF1E187B}"/>
              </a:ext>
            </a:extLst>
          </p:cNvPr>
          <p:cNvPicPr>
            <a:picLocks noChangeAspect="1"/>
          </p:cNvPicPr>
          <p:nvPr/>
        </p:nvPicPr>
        <p:blipFill rotWithShape="1">
          <a:blip r:embed="rId8"/>
          <a:srcRect l="28541" t="32267" r="41079" b="16798"/>
          <a:stretch/>
        </p:blipFill>
        <p:spPr>
          <a:xfrm>
            <a:off x="4607420" y="1853010"/>
            <a:ext cx="2321698" cy="2189565"/>
          </a:xfrm>
          <a:prstGeom prst="rect">
            <a:avLst/>
          </a:prstGeom>
        </p:spPr>
      </p:pic>
      <p:pic>
        <p:nvPicPr>
          <p:cNvPr id="26" name="Picture 25">
            <a:extLst>
              <a:ext uri="{FF2B5EF4-FFF2-40B4-BE49-F238E27FC236}">
                <a16:creationId xmlns:a16="http://schemas.microsoft.com/office/drawing/2014/main" id="{B12E96FF-7BC7-40E1-5C9D-1F78B20A1426}"/>
              </a:ext>
            </a:extLst>
          </p:cNvPr>
          <p:cNvPicPr>
            <a:picLocks noChangeAspect="1"/>
          </p:cNvPicPr>
          <p:nvPr/>
        </p:nvPicPr>
        <p:blipFill rotWithShape="1">
          <a:blip r:embed="rId9"/>
          <a:srcRect l="45882" t="11475" r="17647" b="25686"/>
          <a:stretch/>
        </p:blipFill>
        <p:spPr>
          <a:xfrm>
            <a:off x="4607420" y="4193311"/>
            <a:ext cx="2321697" cy="2189560"/>
          </a:xfrm>
          <a:prstGeom prst="rect">
            <a:avLst/>
          </a:prstGeom>
        </p:spPr>
      </p:pic>
      <p:sp>
        <p:nvSpPr>
          <p:cNvPr id="31" name="TextBox 30">
            <a:extLst>
              <a:ext uri="{FF2B5EF4-FFF2-40B4-BE49-F238E27FC236}">
                <a16:creationId xmlns:a16="http://schemas.microsoft.com/office/drawing/2014/main" id="{CBEDBA6F-5F7D-F03F-A344-E51398E1B667}"/>
              </a:ext>
            </a:extLst>
          </p:cNvPr>
          <p:cNvSpPr txBox="1"/>
          <p:nvPr/>
        </p:nvSpPr>
        <p:spPr>
          <a:xfrm>
            <a:off x="7598191" y="3625974"/>
            <a:ext cx="1036657" cy="707886"/>
          </a:xfrm>
          <a:prstGeom prst="rect">
            <a:avLst/>
          </a:prstGeom>
          <a:solidFill>
            <a:schemeClr val="bg1"/>
          </a:solidFill>
          <a:ln>
            <a:solidFill>
              <a:schemeClr val="accent1"/>
            </a:solidFill>
          </a:ln>
        </p:spPr>
        <p:txBody>
          <a:bodyPr wrap="square" rtlCol="0">
            <a:spAutoFit/>
          </a:bodyPr>
          <a:lstStyle/>
          <a:p>
            <a:pPr algn="ctr"/>
            <a:r>
              <a:rPr lang="en-US" sz="1000" dirty="0"/>
              <a:t>Public Toilets:</a:t>
            </a:r>
          </a:p>
          <a:p>
            <a:pPr algn="ctr"/>
            <a:r>
              <a:rPr lang="en-GB" sz="1000" dirty="0">
                <a:hlinkClick r:id="rId10"/>
              </a:rPr>
              <a:t>https://goo.gl/maps/FPUR54u3NRFPtSPRA</a:t>
            </a:r>
            <a:r>
              <a:rPr lang="en-US" sz="1000" dirty="0"/>
              <a:t> </a:t>
            </a:r>
            <a:endParaRPr lang="en-GB" sz="1000" dirty="0"/>
          </a:p>
        </p:txBody>
      </p:sp>
    </p:spTree>
    <p:extLst>
      <p:ext uri="{BB962C8B-B14F-4D97-AF65-F5344CB8AC3E}">
        <p14:creationId xmlns:p14="http://schemas.microsoft.com/office/powerpoint/2010/main" val="2791075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A733D7A3-A216-1741-A8D7-0C4BFF65E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44" y="115613"/>
            <a:ext cx="2581839" cy="1264961"/>
          </a:xfrm>
          <a:prstGeom prst="rect">
            <a:avLst/>
          </a:prstGeom>
        </p:spPr>
      </p:pic>
      <p:graphicFrame>
        <p:nvGraphicFramePr>
          <p:cNvPr id="2" name="Table 2">
            <a:extLst>
              <a:ext uri="{FF2B5EF4-FFF2-40B4-BE49-F238E27FC236}">
                <a16:creationId xmlns:a16="http://schemas.microsoft.com/office/drawing/2014/main" id="{7D666847-F097-5379-1273-D9500A0F1BE7}"/>
              </a:ext>
            </a:extLst>
          </p:cNvPr>
          <p:cNvGraphicFramePr>
            <a:graphicFrameLocks noGrp="1"/>
          </p:cNvGraphicFramePr>
          <p:nvPr>
            <p:extLst>
              <p:ext uri="{D42A27DB-BD31-4B8C-83A1-F6EECF244321}">
                <p14:modId xmlns:p14="http://schemas.microsoft.com/office/powerpoint/2010/main" val="437043757"/>
              </p:ext>
            </p:extLst>
          </p:nvPr>
        </p:nvGraphicFramePr>
        <p:xfrm>
          <a:off x="1210236" y="1520342"/>
          <a:ext cx="7091083" cy="1588895"/>
        </p:xfrm>
        <a:graphic>
          <a:graphicData uri="http://schemas.openxmlformats.org/drawingml/2006/table">
            <a:tbl>
              <a:tblPr firstRow="1" bandRow="1">
                <a:tableStyleId>{5C22544A-7EE6-4342-B048-85BDC9FD1C3A}</a:tableStyleId>
              </a:tblPr>
              <a:tblGrid>
                <a:gridCol w="1757082">
                  <a:extLst>
                    <a:ext uri="{9D8B030D-6E8A-4147-A177-3AD203B41FA5}">
                      <a16:colId xmlns:a16="http://schemas.microsoft.com/office/drawing/2014/main" val="2505309395"/>
                    </a:ext>
                  </a:extLst>
                </a:gridCol>
                <a:gridCol w="1067437">
                  <a:extLst>
                    <a:ext uri="{9D8B030D-6E8A-4147-A177-3AD203B41FA5}">
                      <a16:colId xmlns:a16="http://schemas.microsoft.com/office/drawing/2014/main" val="1542021409"/>
                    </a:ext>
                  </a:extLst>
                </a:gridCol>
                <a:gridCol w="1422188">
                  <a:extLst>
                    <a:ext uri="{9D8B030D-6E8A-4147-A177-3AD203B41FA5}">
                      <a16:colId xmlns:a16="http://schemas.microsoft.com/office/drawing/2014/main" val="1814230745"/>
                    </a:ext>
                  </a:extLst>
                </a:gridCol>
                <a:gridCol w="1401057">
                  <a:extLst>
                    <a:ext uri="{9D8B030D-6E8A-4147-A177-3AD203B41FA5}">
                      <a16:colId xmlns:a16="http://schemas.microsoft.com/office/drawing/2014/main" val="1782801001"/>
                    </a:ext>
                  </a:extLst>
                </a:gridCol>
                <a:gridCol w="1443319">
                  <a:extLst>
                    <a:ext uri="{9D8B030D-6E8A-4147-A177-3AD203B41FA5}">
                      <a16:colId xmlns:a16="http://schemas.microsoft.com/office/drawing/2014/main" val="4043737902"/>
                    </a:ext>
                  </a:extLst>
                </a:gridCol>
              </a:tblGrid>
              <a:tr h="583055">
                <a:tc>
                  <a:txBody>
                    <a:bodyPr/>
                    <a:lstStyle/>
                    <a:p>
                      <a:r>
                        <a:rPr lang="en-US" dirty="0"/>
                        <a:t>Category</a:t>
                      </a:r>
                    </a:p>
                  </a:txBody>
                  <a:tcPr/>
                </a:tc>
                <a:tc>
                  <a:txBody>
                    <a:bodyPr/>
                    <a:lstStyle/>
                    <a:p>
                      <a:r>
                        <a:rPr lang="en-US" dirty="0"/>
                        <a:t>No of Riders</a:t>
                      </a:r>
                    </a:p>
                  </a:txBody>
                  <a:tcPr/>
                </a:tc>
                <a:tc>
                  <a:txBody>
                    <a:bodyPr/>
                    <a:lstStyle/>
                    <a:p>
                      <a:r>
                        <a:rPr lang="en-US" dirty="0"/>
                        <a:t>1</a:t>
                      </a:r>
                      <a:r>
                        <a:rPr lang="en-US" baseline="30000" dirty="0"/>
                        <a:t>st</a:t>
                      </a:r>
                      <a:r>
                        <a:rPr lang="en-US" dirty="0"/>
                        <a:t> Place</a:t>
                      </a:r>
                    </a:p>
                  </a:txBody>
                  <a:tcPr/>
                </a:tc>
                <a:tc>
                  <a:txBody>
                    <a:bodyPr/>
                    <a:lstStyle/>
                    <a:p>
                      <a:r>
                        <a:rPr lang="en-US" dirty="0"/>
                        <a:t>2</a:t>
                      </a:r>
                      <a:r>
                        <a:rPr lang="en-US" baseline="30000" dirty="0"/>
                        <a:t>nd</a:t>
                      </a:r>
                      <a:r>
                        <a:rPr lang="en-US" dirty="0"/>
                        <a:t> Place</a:t>
                      </a:r>
                    </a:p>
                  </a:txBody>
                  <a:tcPr/>
                </a:tc>
                <a:tc>
                  <a:txBody>
                    <a:bodyPr/>
                    <a:lstStyle/>
                    <a:p>
                      <a:r>
                        <a:rPr lang="en-US" dirty="0"/>
                        <a:t>3</a:t>
                      </a:r>
                      <a:r>
                        <a:rPr lang="en-US" baseline="30000" dirty="0"/>
                        <a:t>rd</a:t>
                      </a:r>
                      <a:r>
                        <a:rPr lang="en-US" dirty="0"/>
                        <a:t> Place</a:t>
                      </a:r>
                    </a:p>
                  </a:txBody>
                  <a:tcPr/>
                </a:tc>
                <a:extLst>
                  <a:ext uri="{0D108BD9-81ED-4DB2-BD59-A6C34878D82A}">
                    <a16:rowId xmlns:a16="http://schemas.microsoft.com/office/drawing/2014/main" val="2738577371"/>
                  </a:ext>
                </a:extLst>
              </a:tr>
              <a:tr h="333174">
                <a:tc>
                  <a:txBody>
                    <a:bodyPr/>
                    <a:lstStyle/>
                    <a:p>
                      <a:r>
                        <a:rPr lang="en-US" dirty="0"/>
                        <a:t>Senior Female</a:t>
                      </a:r>
                    </a:p>
                  </a:txBody>
                  <a:tcPr/>
                </a:tc>
                <a:tc>
                  <a:txBody>
                    <a:bodyPr/>
                    <a:lstStyle/>
                    <a:p>
                      <a:r>
                        <a:rPr lang="en-US" dirty="0"/>
                        <a:t>1</a:t>
                      </a:r>
                    </a:p>
                  </a:txBody>
                  <a:tcPr/>
                </a:tc>
                <a:tc>
                  <a:txBody>
                    <a:bodyPr/>
                    <a:lstStyle/>
                    <a:p>
                      <a:r>
                        <a:rPr lang="en-US" dirty="0"/>
                        <a:t>£10</a:t>
                      </a:r>
                    </a:p>
                  </a:txBody>
                  <a:tcPr/>
                </a:tc>
                <a:tc>
                  <a:txBody>
                    <a:bodyPr/>
                    <a:lstStyle/>
                    <a:p>
                      <a:pPr algn="l"/>
                      <a:r>
                        <a:rPr lang="en-US" dirty="0"/>
                        <a:t>N/A</a:t>
                      </a:r>
                    </a:p>
                  </a:txBody>
                  <a:tcPr/>
                </a:tc>
                <a:tc>
                  <a:txBody>
                    <a:bodyPr/>
                    <a:lstStyle/>
                    <a:p>
                      <a:pPr algn="l"/>
                      <a:r>
                        <a:rPr lang="en-US" dirty="0"/>
                        <a:t>N/A</a:t>
                      </a:r>
                    </a:p>
                  </a:txBody>
                  <a:tcPr/>
                </a:tc>
                <a:extLst>
                  <a:ext uri="{0D108BD9-81ED-4DB2-BD59-A6C34878D82A}">
                    <a16:rowId xmlns:a16="http://schemas.microsoft.com/office/drawing/2014/main" val="3657791191"/>
                  </a:ext>
                </a:extLst>
              </a:tr>
              <a:tr h="583055">
                <a:tc>
                  <a:txBody>
                    <a:bodyPr/>
                    <a:lstStyle/>
                    <a:p>
                      <a:r>
                        <a:rPr lang="en-US" dirty="0"/>
                        <a:t>Veteran Female</a:t>
                      </a:r>
                    </a:p>
                  </a:txBody>
                  <a:tcPr/>
                </a:tc>
                <a:tc>
                  <a:txBody>
                    <a:bodyPr/>
                    <a:lstStyle/>
                    <a:p>
                      <a:r>
                        <a:rPr lang="en-US" dirty="0"/>
                        <a:t>1</a:t>
                      </a:r>
                    </a:p>
                  </a:txBody>
                  <a:tcPr/>
                </a:tc>
                <a:tc>
                  <a:txBody>
                    <a:bodyPr/>
                    <a:lstStyle/>
                    <a:p>
                      <a:r>
                        <a:rPr lang="en-US" dirty="0"/>
                        <a:t>£10</a:t>
                      </a:r>
                    </a:p>
                  </a:txBody>
                  <a:tcPr/>
                </a:tc>
                <a:tc>
                  <a:txBody>
                    <a:bodyPr/>
                    <a:lstStyle/>
                    <a:p>
                      <a:pPr algn="l"/>
                      <a:r>
                        <a:rPr lang="en-US" dirty="0"/>
                        <a:t>N/A</a:t>
                      </a:r>
                    </a:p>
                  </a:txBody>
                  <a:tcPr/>
                </a:tc>
                <a:tc>
                  <a:txBody>
                    <a:bodyPr/>
                    <a:lstStyle/>
                    <a:p>
                      <a:pPr algn="l"/>
                      <a:r>
                        <a:rPr lang="en-US" dirty="0"/>
                        <a:t>N/A</a:t>
                      </a:r>
                    </a:p>
                  </a:txBody>
                  <a:tcPr/>
                </a:tc>
                <a:extLst>
                  <a:ext uri="{0D108BD9-81ED-4DB2-BD59-A6C34878D82A}">
                    <a16:rowId xmlns:a16="http://schemas.microsoft.com/office/drawing/2014/main" val="3461518875"/>
                  </a:ext>
                </a:extLst>
              </a:tr>
            </a:tbl>
          </a:graphicData>
        </a:graphic>
      </p:graphicFrame>
      <p:sp>
        <p:nvSpPr>
          <p:cNvPr id="36" name="Rectangle 35">
            <a:extLst>
              <a:ext uri="{FF2B5EF4-FFF2-40B4-BE49-F238E27FC236}">
                <a16:creationId xmlns:a16="http://schemas.microsoft.com/office/drawing/2014/main" id="{55C9C1C9-F1A6-F336-A673-3072BBCB44D5}"/>
              </a:ext>
            </a:extLst>
          </p:cNvPr>
          <p:cNvSpPr/>
          <p:nvPr/>
        </p:nvSpPr>
        <p:spPr>
          <a:xfrm>
            <a:off x="2825119" y="594204"/>
            <a:ext cx="4848669" cy="769441"/>
          </a:xfrm>
          <a:prstGeom prst="rect">
            <a:avLst/>
          </a:prstGeom>
        </p:spPr>
        <p:txBody>
          <a:bodyPr wrap="square">
            <a:spAutoFit/>
          </a:bodyPr>
          <a:lstStyle/>
          <a:p>
            <a:pPr algn="ctr"/>
            <a:r>
              <a:rPr lang="en-GB" sz="1600" b="1" u="sng" dirty="0">
                <a:effectLst/>
                <a:ea typeface="Times New Roman" panose="02020603050405020304" pitchFamily="18" charset="0"/>
              </a:rPr>
              <a:t>Prize Money:</a:t>
            </a:r>
          </a:p>
          <a:p>
            <a:pPr algn="ctr"/>
            <a:r>
              <a:rPr lang="en-GB" sz="1400" b="1" dirty="0">
                <a:ea typeface="Times New Roman" panose="02020603050405020304" pitchFamily="18" charset="0"/>
              </a:rPr>
              <a:t>Please contact James Hodgson, Barrow Central Wheelers Chairman at: </a:t>
            </a:r>
            <a:r>
              <a:rPr lang="en-GB" sz="1400" b="1" dirty="0">
                <a:ea typeface="Times New Roman" panose="02020603050405020304" pitchFamily="18" charset="0"/>
                <a:hlinkClick r:id="rId3"/>
              </a:rPr>
              <a:t>montythecat98@gmail.com</a:t>
            </a:r>
            <a:r>
              <a:rPr lang="en-GB" sz="1400" b="1" dirty="0">
                <a:ea typeface="Times New Roman" panose="02020603050405020304" pitchFamily="18" charset="0"/>
              </a:rPr>
              <a:t> to claim winnings.</a:t>
            </a:r>
            <a:endParaRPr lang="en-GB" sz="1400" dirty="0">
              <a:effectLst/>
              <a:ea typeface="Times New Roman" panose="02020603050405020304" pitchFamily="18" charset="0"/>
            </a:endParaRPr>
          </a:p>
        </p:txBody>
      </p:sp>
      <p:graphicFrame>
        <p:nvGraphicFramePr>
          <p:cNvPr id="7" name="Table 2">
            <a:extLst>
              <a:ext uri="{FF2B5EF4-FFF2-40B4-BE49-F238E27FC236}">
                <a16:creationId xmlns:a16="http://schemas.microsoft.com/office/drawing/2014/main" id="{E79ECCBD-7329-27CF-A597-1125E9A129AA}"/>
              </a:ext>
            </a:extLst>
          </p:cNvPr>
          <p:cNvGraphicFramePr>
            <a:graphicFrameLocks noGrp="1"/>
          </p:cNvGraphicFramePr>
          <p:nvPr>
            <p:extLst>
              <p:ext uri="{D42A27DB-BD31-4B8C-83A1-F6EECF244321}">
                <p14:modId xmlns:p14="http://schemas.microsoft.com/office/powerpoint/2010/main" val="3251223456"/>
              </p:ext>
            </p:extLst>
          </p:nvPr>
        </p:nvGraphicFramePr>
        <p:xfrm>
          <a:off x="1211472" y="3578792"/>
          <a:ext cx="7089846" cy="1737360"/>
        </p:xfrm>
        <a:graphic>
          <a:graphicData uri="http://schemas.openxmlformats.org/drawingml/2006/table">
            <a:tbl>
              <a:tblPr firstRow="1" bandRow="1">
                <a:tableStyleId>{5C22544A-7EE6-4342-B048-85BDC9FD1C3A}</a:tableStyleId>
              </a:tblPr>
              <a:tblGrid>
                <a:gridCol w="1755846">
                  <a:extLst>
                    <a:ext uri="{9D8B030D-6E8A-4147-A177-3AD203B41FA5}">
                      <a16:colId xmlns:a16="http://schemas.microsoft.com/office/drawing/2014/main" val="2505309395"/>
                    </a:ext>
                  </a:extLst>
                </a:gridCol>
                <a:gridCol w="1070764">
                  <a:extLst>
                    <a:ext uri="{9D8B030D-6E8A-4147-A177-3AD203B41FA5}">
                      <a16:colId xmlns:a16="http://schemas.microsoft.com/office/drawing/2014/main" val="1542021409"/>
                    </a:ext>
                  </a:extLst>
                </a:gridCol>
                <a:gridCol w="1419356">
                  <a:extLst>
                    <a:ext uri="{9D8B030D-6E8A-4147-A177-3AD203B41FA5}">
                      <a16:colId xmlns:a16="http://schemas.microsoft.com/office/drawing/2014/main" val="1814230745"/>
                    </a:ext>
                  </a:extLst>
                </a:gridCol>
                <a:gridCol w="1421940">
                  <a:extLst>
                    <a:ext uri="{9D8B030D-6E8A-4147-A177-3AD203B41FA5}">
                      <a16:colId xmlns:a16="http://schemas.microsoft.com/office/drawing/2014/main" val="1782801001"/>
                    </a:ext>
                  </a:extLst>
                </a:gridCol>
                <a:gridCol w="1421940">
                  <a:extLst>
                    <a:ext uri="{9D8B030D-6E8A-4147-A177-3AD203B41FA5}">
                      <a16:colId xmlns:a16="http://schemas.microsoft.com/office/drawing/2014/main" val="4043737902"/>
                    </a:ext>
                  </a:extLst>
                </a:gridCol>
              </a:tblGrid>
              <a:tr h="606392">
                <a:tc>
                  <a:txBody>
                    <a:bodyPr/>
                    <a:lstStyle/>
                    <a:p>
                      <a:r>
                        <a:rPr lang="en-US" dirty="0"/>
                        <a:t>Category</a:t>
                      </a:r>
                    </a:p>
                  </a:txBody>
                  <a:tcPr/>
                </a:tc>
                <a:tc>
                  <a:txBody>
                    <a:bodyPr/>
                    <a:lstStyle/>
                    <a:p>
                      <a:r>
                        <a:rPr lang="en-US" dirty="0"/>
                        <a:t>No of Riders</a:t>
                      </a:r>
                    </a:p>
                  </a:txBody>
                  <a:tcPr/>
                </a:tc>
                <a:tc>
                  <a:txBody>
                    <a:bodyPr/>
                    <a:lstStyle/>
                    <a:p>
                      <a:r>
                        <a:rPr lang="en-US" dirty="0"/>
                        <a:t>1</a:t>
                      </a:r>
                      <a:r>
                        <a:rPr lang="en-US" baseline="30000" dirty="0"/>
                        <a:t>st</a:t>
                      </a:r>
                      <a:r>
                        <a:rPr lang="en-US" dirty="0"/>
                        <a:t> Place</a:t>
                      </a:r>
                    </a:p>
                  </a:txBody>
                  <a:tcPr/>
                </a:tc>
                <a:tc>
                  <a:txBody>
                    <a:bodyPr/>
                    <a:lstStyle/>
                    <a:p>
                      <a:r>
                        <a:rPr lang="en-US" dirty="0"/>
                        <a:t>2</a:t>
                      </a:r>
                      <a:r>
                        <a:rPr lang="en-US" baseline="30000" dirty="0"/>
                        <a:t>nd</a:t>
                      </a:r>
                      <a:r>
                        <a:rPr lang="en-US" dirty="0"/>
                        <a:t> Place</a:t>
                      </a:r>
                    </a:p>
                  </a:txBody>
                  <a:tcPr/>
                </a:tc>
                <a:tc>
                  <a:txBody>
                    <a:bodyPr/>
                    <a:lstStyle/>
                    <a:p>
                      <a:r>
                        <a:rPr lang="en-US" dirty="0"/>
                        <a:t>3</a:t>
                      </a:r>
                      <a:r>
                        <a:rPr lang="en-US" baseline="30000" dirty="0"/>
                        <a:t>rd</a:t>
                      </a:r>
                      <a:r>
                        <a:rPr lang="en-US" dirty="0"/>
                        <a:t> Place</a:t>
                      </a:r>
                    </a:p>
                  </a:txBody>
                  <a:tcPr/>
                </a:tc>
                <a:extLst>
                  <a:ext uri="{0D108BD9-81ED-4DB2-BD59-A6C34878D82A}">
                    <a16:rowId xmlns:a16="http://schemas.microsoft.com/office/drawing/2014/main" val="2738577371"/>
                  </a:ext>
                </a:extLst>
              </a:tr>
              <a:tr h="351322">
                <a:tc>
                  <a:txBody>
                    <a:bodyPr/>
                    <a:lstStyle/>
                    <a:p>
                      <a:r>
                        <a:rPr lang="en-US" dirty="0"/>
                        <a:t>Espoir Male</a:t>
                      </a:r>
                    </a:p>
                  </a:txBody>
                  <a:tcPr/>
                </a:tc>
                <a:tc>
                  <a:txBody>
                    <a:bodyPr/>
                    <a:lstStyle/>
                    <a:p>
                      <a:r>
                        <a:rPr lang="en-US" dirty="0"/>
                        <a:t>1</a:t>
                      </a:r>
                    </a:p>
                  </a:txBody>
                  <a:tcPr/>
                </a:tc>
                <a:tc>
                  <a:txBody>
                    <a:bodyPr/>
                    <a:lstStyle/>
                    <a:p>
                      <a:r>
                        <a:rPr lang="en-US" dirty="0"/>
                        <a:t>£10</a:t>
                      </a:r>
                    </a:p>
                  </a:txBody>
                  <a:tcPr/>
                </a:tc>
                <a:tc>
                  <a:txBody>
                    <a:bodyPr/>
                    <a:lstStyle/>
                    <a:p>
                      <a:pPr algn="l"/>
                      <a:r>
                        <a:rPr lang="en-US" dirty="0"/>
                        <a:t>N/A</a:t>
                      </a:r>
                    </a:p>
                  </a:txBody>
                  <a:tcPr/>
                </a:tc>
                <a:tc>
                  <a:txBody>
                    <a:bodyPr/>
                    <a:lstStyle/>
                    <a:p>
                      <a:pPr algn="l"/>
                      <a:r>
                        <a:rPr lang="en-US" dirty="0"/>
                        <a:t>N/A</a:t>
                      </a:r>
                    </a:p>
                  </a:txBody>
                  <a:tcPr/>
                </a:tc>
                <a:extLst>
                  <a:ext uri="{0D108BD9-81ED-4DB2-BD59-A6C34878D82A}">
                    <a16:rowId xmlns:a16="http://schemas.microsoft.com/office/drawing/2014/main" val="3657791191"/>
                  </a:ext>
                </a:extLst>
              </a:tr>
              <a:tr h="351322">
                <a:tc>
                  <a:txBody>
                    <a:bodyPr/>
                    <a:lstStyle/>
                    <a:p>
                      <a:r>
                        <a:rPr lang="en-US" dirty="0"/>
                        <a:t>Senior Male</a:t>
                      </a:r>
                    </a:p>
                  </a:txBody>
                  <a:tcPr/>
                </a:tc>
                <a:tc>
                  <a:txBody>
                    <a:bodyPr/>
                    <a:lstStyle/>
                    <a:p>
                      <a:r>
                        <a:rPr lang="en-US" dirty="0"/>
                        <a:t>2</a:t>
                      </a:r>
                    </a:p>
                  </a:txBody>
                  <a:tcPr/>
                </a:tc>
                <a:tc>
                  <a:txBody>
                    <a:bodyPr/>
                    <a:lstStyle/>
                    <a:p>
                      <a:r>
                        <a:rPr lang="en-US" dirty="0"/>
                        <a:t>£10</a:t>
                      </a:r>
                    </a:p>
                  </a:txBody>
                  <a:tcPr/>
                </a:tc>
                <a:tc>
                  <a:txBody>
                    <a:bodyPr/>
                    <a:lstStyle/>
                    <a:p>
                      <a:pPr algn="l"/>
                      <a:r>
                        <a:rPr lang="en-US" dirty="0"/>
                        <a:t>£5</a:t>
                      </a:r>
                    </a:p>
                  </a:txBody>
                  <a:tcPr/>
                </a:tc>
                <a:tc>
                  <a:txBody>
                    <a:bodyPr/>
                    <a:lstStyle/>
                    <a:p>
                      <a:pPr algn="l"/>
                      <a:r>
                        <a:rPr lang="en-US" dirty="0"/>
                        <a:t>N/A</a:t>
                      </a:r>
                    </a:p>
                  </a:txBody>
                  <a:tcPr/>
                </a:tc>
                <a:extLst>
                  <a:ext uri="{0D108BD9-81ED-4DB2-BD59-A6C34878D82A}">
                    <a16:rowId xmlns:a16="http://schemas.microsoft.com/office/drawing/2014/main" val="3461518875"/>
                  </a:ext>
                </a:extLst>
              </a:tr>
              <a:tr h="351322">
                <a:tc>
                  <a:txBody>
                    <a:bodyPr/>
                    <a:lstStyle/>
                    <a:p>
                      <a:r>
                        <a:rPr lang="en-US" dirty="0"/>
                        <a:t>Veteran Male</a:t>
                      </a:r>
                    </a:p>
                  </a:txBody>
                  <a:tcPr/>
                </a:tc>
                <a:tc>
                  <a:txBody>
                    <a:bodyPr/>
                    <a:lstStyle/>
                    <a:p>
                      <a:r>
                        <a:rPr lang="en-US" dirty="0"/>
                        <a:t>12</a:t>
                      </a:r>
                    </a:p>
                  </a:txBody>
                  <a:tcPr/>
                </a:tc>
                <a:tc>
                  <a:txBody>
                    <a:bodyPr/>
                    <a:lstStyle/>
                    <a:p>
                      <a:r>
                        <a:rPr lang="en-US" dirty="0"/>
                        <a:t>£10</a:t>
                      </a:r>
                    </a:p>
                  </a:txBody>
                  <a:tcPr/>
                </a:tc>
                <a:tc>
                  <a:txBody>
                    <a:bodyPr/>
                    <a:lstStyle/>
                    <a:p>
                      <a:pPr algn="l"/>
                      <a:r>
                        <a:rPr lang="en-US" dirty="0"/>
                        <a:t>£5</a:t>
                      </a:r>
                    </a:p>
                  </a:txBody>
                  <a:tcPr/>
                </a:tc>
                <a:tc>
                  <a:txBody>
                    <a:bodyPr/>
                    <a:lstStyle/>
                    <a:p>
                      <a:pPr algn="l"/>
                      <a:r>
                        <a:rPr lang="en-US" dirty="0"/>
                        <a:t>£5</a:t>
                      </a:r>
                    </a:p>
                  </a:txBody>
                  <a:tcPr/>
                </a:tc>
                <a:extLst>
                  <a:ext uri="{0D108BD9-81ED-4DB2-BD59-A6C34878D82A}">
                    <a16:rowId xmlns:a16="http://schemas.microsoft.com/office/drawing/2014/main" val="1972948494"/>
                  </a:ext>
                </a:extLst>
              </a:tr>
            </a:tbl>
          </a:graphicData>
        </a:graphic>
      </p:graphicFrame>
    </p:spTree>
    <p:extLst>
      <p:ext uri="{BB962C8B-B14F-4D97-AF65-F5344CB8AC3E}">
        <p14:creationId xmlns:p14="http://schemas.microsoft.com/office/powerpoint/2010/main" val="636342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A733D7A3-A216-1741-A8D7-0C4BFF65E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44" y="115613"/>
            <a:ext cx="2581839" cy="1264961"/>
          </a:xfrm>
          <a:prstGeom prst="rect">
            <a:avLst/>
          </a:prstGeom>
        </p:spPr>
      </p:pic>
      <p:sp>
        <p:nvSpPr>
          <p:cNvPr id="36" name="Rectangle 35">
            <a:extLst>
              <a:ext uri="{FF2B5EF4-FFF2-40B4-BE49-F238E27FC236}">
                <a16:creationId xmlns:a16="http://schemas.microsoft.com/office/drawing/2014/main" id="{55C9C1C9-F1A6-F336-A673-3072BBCB44D5}"/>
              </a:ext>
            </a:extLst>
          </p:cNvPr>
          <p:cNvSpPr/>
          <p:nvPr/>
        </p:nvSpPr>
        <p:spPr>
          <a:xfrm>
            <a:off x="3452649" y="594204"/>
            <a:ext cx="4572000" cy="307777"/>
          </a:xfrm>
          <a:prstGeom prst="rect">
            <a:avLst/>
          </a:prstGeom>
        </p:spPr>
        <p:txBody>
          <a:bodyPr>
            <a:spAutoFit/>
          </a:bodyPr>
          <a:lstStyle/>
          <a:p>
            <a:pPr algn="ctr"/>
            <a:r>
              <a:rPr lang="en-GB" sz="1400" b="1" dirty="0">
                <a:effectLst/>
                <a:ea typeface="Times New Roman" panose="02020603050405020304" pitchFamily="18" charset="0"/>
              </a:rPr>
              <a:t>Start List</a:t>
            </a:r>
            <a:endParaRPr lang="en-GB" sz="1400" dirty="0">
              <a:effectLst/>
              <a:ea typeface="Times New Roman" panose="02020603050405020304" pitchFamily="18" charset="0"/>
            </a:endParaRPr>
          </a:p>
        </p:txBody>
      </p:sp>
      <p:graphicFrame>
        <p:nvGraphicFramePr>
          <p:cNvPr id="3" name="Table 2">
            <a:extLst>
              <a:ext uri="{FF2B5EF4-FFF2-40B4-BE49-F238E27FC236}">
                <a16:creationId xmlns:a16="http://schemas.microsoft.com/office/drawing/2014/main" id="{A3990614-7322-AB2A-CA7C-D122D4FDAD78}"/>
              </a:ext>
            </a:extLst>
          </p:cNvPr>
          <p:cNvGraphicFramePr>
            <a:graphicFrameLocks noGrp="1"/>
          </p:cNvGraphicFramePr>
          <p:nvPr>
            <p:extLst>
              <p:ext uri="{D42A27DB-BD31-4B8C-83A1-F6EECF244321}">
                <p14:modId xmlns:p14="http://schemas.microsoft.com/office/powerpoint/2010/main" val="625496669"/>
              </p:ext>
            </p:extLst>
          </p:nvPr>
        </p:nvGraphicFramePr>
        <p:xfrm>
          <a:off x="770965" y="1784769"/>
          <a:ext cx="7637553" cy="4096080"/>
        </p:xfrm>
        <a:graphic>
          <a:graphicData uri="http://schemas.openxmlformats.org/drawingml/2006/table">
            <a:tbl>
              <a:tblPr>
                <a:tableStyleId>{5C22544A-7EE6-4342-B048-85BDC9FD1C3A}</a:tableStyleId>
              </a:tblPr>
              <a:tblGrid>
                <a:gridCol w="655525">
                  <a:extLst>
                    <a:ext uri="{9D8B030D-6E8A-4147-A177-3AD203B41FA5}">
                      <a16:colId xmlns:a16="http://schemas.microsoft.com/office/drawing/2014/main" val="1636231616"/>
                    </a:ext>
                  </a:extLst>
                </a:gridCol>
                <a:gridCol w="1095956">
                  <a:extLst>
                    <a:ext uri="{9D8B030D-6E8A-4147-A177-3AD203B41FA5}">
                      <a16:colId xmlns:a16="http://schemas.microsoft.com/office/drawing/2014/main" val="256123838"/>
                    </a:ext>
                  </a:extLst>
                </a:gridCol>
                <a:gridCol w="1229110">
                  <a:extLst>
                    <a:ext uri="{9D8B030D-6E8A-4147-A177-3AD203B41FA5}">
                      <a16:colId xmlns:a16="http://schemas.microsoft.com/office/drawing/2014/main" val="294224371"/>
                    </a:ext>
                  </a:extLst>
                </a:gridCol>
                <a:gridCol w="1106199">
                  <a:extLst>
                    <a:ext uri="{9D8B030D-6E8A-4147-A177-3AD203B41FA5}">
                      <a16:colId xmlns:a16="http://schemas.microsoft.com/office/drawing/2014/main" val="186342008"/>
                    </a:ext>
                  </a:extLst>
                </a:gridCol>
                <a:gridCol w="2239713">
                  <a:extLst>
                    <a:ext uri="{9D8B030D-6E8A-4147-A177-3AD203B41FA5}">
                      <a16:colId xmlns:a16="http://schemas.microsoft.com/office/drawing/2014/main" val="1455664504"/>
                    </a:ext>
                  </a:extLst>
                </a:gridCol>
                <a:gridCol w="655525">
                  <a:extLst>
                    <a:ext uri="{9D8B030D-6E8A-4147-A177-3AD203B41FA5}">
                      <a16:colId xmlns:a16="http://schemas.microsoft.com/office/drawing/2014/main" val="2022664382"/>
                    </a:ext>
                  </a:extLst>
                </a:gridCol>
                <a:gridCol w="655525">
                  <a:extLst>
                    <a:ext uri="{9D8B030D-6E8A-4147-A177-3AD203B41FA5}">
                      <a16:colId xmlns:a16="http://schemas.microsoft.com/office/drawing/2014/main" val="1238102407"/>
                    </a:ext>
                  </a:extLst>
                </a:gridCol>
              </a:tblGrid>
              <a:tr h="227560">
                <a:tc>
                  <a:txBody>
                    <a:bodyPr/>
                    <a:lstStyle/>
                    <a:p>
                      <a:pPr algn="l" fontAlgn="b"/>
                      <a:r>
                        <a:rPr lang="en-GB" sz="1100" u="none" strike="noStrike">
                          <a:effectLst/>
                        </a:rPr>
                        <a:t>Number</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Start Time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First Name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Last Name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Club</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Gender</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Category</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52721748"/>
                  </a:ext>
                </a:extLst>
              </a:tr>
              <a:tr h="227560">
                <a:tc>
                  <a:txBody>
                    <a:bodyPr/>
                    <a:lstStyle/>
                    <a:p>
                      <a:pPr algn="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10:01</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James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Bailey</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Barrow Central Wheelers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Male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Senior</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5390305"/>
                  </a:ext>
                </a:extLst>
              </a:tr>
              <a:tr h="227560">
                <a:tc>
                  <a:txBody>
                    <a:bodyPr/>
                    <a:lstStyle/>
                    <a:p>
                      <a:pPr algn="r" fontAlgn="b"/>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10:02</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Peter</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Armistead</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Barrow Central Wheelers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Male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Veteran</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4163372"/>
                  </a:ext>
                </a:extLst>
              </a:tr>
              <a:tr h="227560">
                <a:tc>
                  <a:txBody>
                    <a:bodyPr/>
                    <a:lstStyle/>
                    <a:p>
                      <a:pPr algn="r"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10:03</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Tom</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Griffiths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Barrow Central Wheelers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Male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Senior</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18906502"/>
                  </a:ext>
                </a:extLst>
              </a:tr>
              <a:tr h="227560">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10:04</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David J</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Gibson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Border City Whs CC</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Male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Veteran</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24668250"/>
                  </a:ext>
                </a:extLst>
              </a:tr>
              <a:tr h="227560">
                <a:tc>
                  <a:txBody>
                    <a:bodyPr/>
                    <a:lstStyle/>
                    <a:p>
                      <a:pPr algn="r" fontAlgn="b"/>
                      <a:r>
                        <a:rPr lang="en-GB" sz="1100" u="none" strike="noStrike">
                          <a:effectLst/>
                        </a:rPr>
                        <a:t>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10:05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Richard</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Morgan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Barrow Central Wheelers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Male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Veteran</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47870432"/>
                  </a:ext>
                </a:extLst>
              </a:tr>
              <a:tr h="227560">
                <a:tc>
                  <a:txBody>
                    <a:bodyPr/>
                    <a:lstStyle/>
                    <a:p>
                      <a:pPr algn="r" fontAlgn="b"/>
                      <a:r>
                        <a:rPr lang="en-GB" sz="1100" u="none" strike="noStrike">
                          <a:effectLst/>
                        </a:rPr>
                        <a:t>6</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10:06</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Mark</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Wood</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Barrow Central Wheelers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Male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Veteran</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9485902"/>
                  </a:ext>
                </a:extLst>
              </a:tr>
              <a:tr h="227560">
                <a:tc>
                  <a:txBody>
                    <a:bodyPr/>
                    <a:lstStyle/>
                    <a:p>
                      <a:pPr algn="r" fontAlgn="b"/>
                      <a:r>
                        <a:rPr lang="en-GB" sz="1100" u="none" strike="noStrike">
                          <a:effectLst/>
                        </a:rPr>
                        <a:t>7</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10:07</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Michael</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Hutchings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Barrow Central Wheelers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Male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Veteran</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56960619"/>
                  </a:ext>
                </a:extLst>
              </a:tr>
              <a:tr h="227560">
                <a:tc>
                  <a:txBody>
                    <a:bodyPr/>
                    <a:lstStyle/>
                    <a:p>
                      <a:pPr algn="r" fontAlgn="b"/>
                      <a:r>
                        <a:rPr lang="en-GB" sz="1100" u="none" strike="noStrike">
                          <a:effectLst/>
                        </a:rPr>
                        <a:t>8</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10:08</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Joanna</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Cebrat</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360cycling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Female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Veteran</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9135040"/>
                  </a:ext>
                </a:extLst>
              </a:tr>
              <a:tr h="227560">
                <a:tc>
                  <a:txBody>
                    <a:bodyPr/>
                    <a:lstStyle/>
                    <a:p>
                      <a:pPr algn="r" fontAlgn="b"/>
                      <a:r>
                        <a:rPr lang="en-GB" sz="1100" u="none" strike="noStrike">
                          <a:effectLst/>
                        </a:rPr>
                        <a:t>9</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10:09</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Bob</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Atkinson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Barrow Central Wheelers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Male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Veteran</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77987638"/>
                  </a:ext>
                </a:extLst>
              </a:tr>
              <a:tr h="227560">
                <a:tc>
                  <a:txBody>
                    <a:bodyPr/>
                    <a:lstStyle/>
                    <a:p>
                      <a:pPr algn="r" fontAlgn="b"/>
                      <a:r>
                        <a:rPr lang="en-GB" sz="1100" u="none" strike="noStrike">
                          <a:effectLst/>
                        </a:rPr>
                        <a:t>10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10:10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Edward</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Quick</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Barrow Central Wheelers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Male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Espoir</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9361073"/>
                  </a:ext>
                </a:extLst>
              </a:tr>
              <a:tr h="227560">
                <a:tc>
                  <a:txBody>
                    <a:bodyPr/>
                    <a:lstStyle/>
                    <a:p>
                      <a:pPr algn="r" fontAlgn="b"/>
                      <a:r>
                        <a:rPr lang="en-GB" sz="1100" u="none" strike="noStrike">
                          <a:effectLst/>
                        </a:rPr>
                        <a:t>11</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10:11</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Christina</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Wiejak</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Saint Piran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Female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Senior</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45602413"/>
                  </a:ext>
                </a:extLst>
              </a:tr>
              <a:tr h="227560">
                <a:tc>
                  <a:txBody>
                    <a:bodyPr/>
                    <a:lstStyle/>
                    <a:p>
                      <a:pPr algn="r" fontAlgn="b"/>
                      <a:r>
                        <a:rPr lang="en-GB" sz="1100" u="none" strike="noStrike">
                          <a:effectLst/>
                        </a:rPr>
                        <a:t>12</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10:12</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Duncan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Orme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Kent Valley RC</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Male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Veteran</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38322000"/>
                  </a:ext>
                </a:extLst>
              </a:tr>
              <a:tr h="227560">
                <a:tc>
                  <a:txBody>
                    <a:bodyPr/>
                    <a:lstStyle/>
                    <a:p>
                      <a:pPr algn="r" fontAlgn="b"/>
                      <a:r>
                        <a:rPr lang="en-GB" sz="1100" u="none" strike="noStrike">
                          <a:effectLst/>
                        </a:rPr>
                        <a:t>13</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10:13</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John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O'Callaghan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Barrow Central Wheelers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Male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Veteran</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2591163"/>
                  </a:ext>
                </a:extLst>
              </a:tr>
              <a:tr h="227560">
                <a:tc>
                  <a:txBody>
                    <a:bodyPr/>
                    <a:lstStyle/>
                    <a:p>
                      <a:pPr algn="r" fontAlgn="b"/>
                      <a:r>
                        <a:rPr lang="en-GB" sz="1100" u="none" strike="noStrike">
                          <a:effectLst/>
                        </a:rPr>
                        <a:t>14</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10:14</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Nick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Higginson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Cleveleys Road Club</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Male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Veteran</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22121419"/>
                  </a:ext>
                </a:extLst>
              </a:tr>
              <a:tr h="227560">
                <a:tc>
                  <a:txBody>
                    <a:bodyPr/>
                    <a:lstStyle/>
                    <a:p>
                      <a:pPr algn="r" fontAlgn="b"/>
                      <a:r>
                        <a:rPr lang="en-GB" sz="1100" u="none" strike="noStrike">
                          <a:effectLst/>
                        </a:rPr>
                        <a:t>15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10:15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Jonny</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Hill</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Barrow Central Wheelers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Male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Veteran</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5173738"/>
                  </a:ext>
                </a:extLst>
              </a:tr>
              <a:tr h="227560">
                <a:tc>
                  <a:txBody>
                    <a:bodyPr/>
                    <a:lstStyle/>
                    <a:p>
                      <a:pPr algn="r" fontAlgn="b"/>
                      <a:r>
                        <a:rPr lang="en-GB" sz="1100" u="none" strike="noStrike">
                          <a:effectLst/>
                        </a:rPr>
                        <a:t>16</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10:16</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David</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Powell</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Horwich Cycling Club</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Male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Veteran</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39351991"/>
                  </a:ext>
                </a:extLst>
              </a:tr>
              <a:tr h="227560">
                <a:tc>
                  <a:txBody>
                    <a:bodyPr/>
                    <a:lstStyle/>
                    <a:p>
                      <a:pPr algn="r" fontAlgn="b"/>
                      <a:r>
                        <a:rPr lang="en-GB" sz="1100" u="none" strike="noStrike">
                          <a:effectLst/>
                        </a:rPr>
                        <a:t>17</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10:17</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Andrew</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Whiteside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Springfield Financial Racing Team</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Male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Veteran</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4190284"/>
                  </a:ext>
                </a:extLst>
              </a:tr>
            </a:tbl>
          </a:graphicData>
        </a:graphic>
      </p:graphicFrame>
    </p:spTree>
    <p:extLst>
      <p:ext uri="{BB962C8B-B14F-4D97-AF65-F5344CB8AC3E}">
        <p14:creationId xmlns:p14="http://schemas.microsoft.com/office/powerpoint/2010/main" val="35039250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3046</TotalTime>
  <Words>730</Words>
  <Application>Microsoft Office PowerPoint</Application>
  <PresentationFormat>On-screen Show (4:3)</PresentationFormat>
  <Paragraphs>183</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SinhalaSangamMN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Bell</dc:creator>
  <cp:lastModifiedBy>james hodgson</cp:lastModifiedBy>
  <cp:revision>13</cp:revision>
  <dcterms:created xsi:type="dcterms:W3CDTF">2022-03-15T17:27:11Z</dcterms:created>
  <dcterms:modified xsi:type="dcterms:W3CDTF">2023-03-09T18:19:19Z</dcterms:modified>
</cp:coreProperties>
</file>